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4"/>
  </p:notesMasterIdLst>
  <p:sldIdLst>
    <p:sldId id="285" r:id="rId2"/>
    <p:sldId id="256" r:id="rId3"/>
    <p:sldId id="257" r:id="rId4"/>
    <p:sldId id="258" r:id="rId5"/>
    <p:sldId id="259" r:id="rId6"/>
    <p:sldId id="260" r:id="rId7"/>
    <p:sldId id="267" r:id="rId8"/>
    <p:sldId id="281" r:id="rId9"/>
    <p:sldId id="265" r:id="rId10"/>
    <p:sldId id="266" r:id="rId11"/>
    <p:sldId id="294" r:id="rId12"/>
    <p:sldId id="293" r:id="rId13"/>
    <p:sldId id="282" r:id="rId14"/>
    <p:sldId id="283" r:id="rId15"/>
    <p:sldId id="284" r:id="rId16"/>
    <p:sldId id="286" r:id="rId17"/>
    <p:sldId id="287" r:id="rId18"/>
    <p:sldId id="288" r:id="rId19"/>
    <p:sldId id="289" r:id="rId20"/>
    <p:sldId id="290" r:id="rId21"/>
    <p:sldId id="263" r:id="rId22"/>
    <p:sldId id="26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31"/>
    <p:restoredTop sz="94617"/>
  </p:normalViewPr>
  <p:slideViewPr>
    <p:cSldViewPr snapToGrid="0">
      <p:cViewPr varScale="1">
        <p:scale>
          <a:sx n="87" d="100"/>
          <a:sy n="87" d="100"/>
        </p:scale>
        <p:origin x="27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DFE266-70A5-E74B-A751-5C3EFC4502FD}" type="datetimeFigureOut">
              <a:rPr lang="en-US" smtClean="0"/>
              <a:t>11/5/2024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445815-E531-4848-AFA7-358BC7462BBD}"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FE70019B-E6FA-9149-BCC0-84EBEC340355}" type="datetimeFigureOut">
              <a:rPr lang="en-US" smtClean="0"/>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8E3E0-0B31-3C46-AB81-4BB6FD0AE8AF}"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FE70019B-E6FA-9149-BCC0-84EBEC340355}" type="datetimeFigureOut">
              <a:rPr lang="en-US" smtClean="0"/>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8E3E0-0B31-3C46-AB81-4BB6FD0AE8A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FE70019B-E6FA-9149-BCC0-84EBEC340355}" type="datetimeFigureOut">
              <a:rPr lang="en-US" smtClean="0"/>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8E3E0-0B31-3C46-AB81-4BB6FD0AE8A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FE70019B-E6FA-9149-BCC0-84EBEC340355}" type="datetimeFigureOut">
              <a:rPr lang="en-US" smtClean="0"/>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8E3E0-0B31-3C46-AB81-4BB6FD0AE8A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FE70019B-E6FA-9149-BCC0-84EBEC340355}" type="datetimeFigureOut">
              <a:rPr lang="en-US" smtClean="0"/>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8E3E0-0B31-3C46-AB81-4BB6FD0AE8A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FE70019B-E6FA-9149-BCC0-84EBEC340355}" type="datetimeFigureOut">
              <a:rPr lang="en-US" smtClean="0"/>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8E3E0-0B31-3C46-AB81-4BB6FD0AE8A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FE70019B-E6FA-9149-BCC0-84EBEC340355}" type="datetimeFigureOut">
              <a:rPr lang="en-US" smtClean="0"/>
              <a:t>11/5/2024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48E3E0-0B31-3C46-AB81-4BB6FD0AE8A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FE70019B-E6FA-9149-BCC0-84EBEC340355}" type="datetimeFigureOut">
              <a:rPr lang="en-US" smtClean="0"/>
              <a:t>11/5/2024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8E3E0-0B31-3C46-AB81-4BB6FD0AE8A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70019B-E6FA-9149-BCC0-84EBEC340355}" type="datetimeFigureOut">
              <a:rPr lang="en-US" smtClean="0"/>
              <a:t>11/5/2024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48E3E0-0B31-3C46-AB81-4BB6FD0AE8A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FE70019B-E6FA-9149-BCC0-84EBEC340355}" type="datetimeFigureOut">
              <a:rPr lang="en-US" smtClean="0"/>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8E3E0-0B31-3C46-AB81-4BB6FD0AE8A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FE70019B-E6FA-9149-BCC0-84EBEC340355}" type="datetimeFigureOut">
              <a:rPr lang="en-US" smtClean="0"/>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8E3E0-0B31-3C46-AB81-4BB6FD0AE8A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6000">
              <a:srgbClr val="EBEAEA"/>
            </a:gs>
            <a:gs pos="94000">
              <a:srgbClr val="7030A0"/>
            </a:gs>
            <a:gs pos="94000">
              <a:srgbClr val="E5E3E3"/>
            </a:gs>
            <a:gs pos="84000">
              <a:srgbClr val="EBEAEA"/>
            </a:gs>
            <a:gs pos="92000">
              <a:schemeClr val="bg2">
                <a:tint val="90000"/>
                <a:satMod val="92000"/>
                <a:lumMod val="0"/>
                <a:lumOff val="100000"/>
              </a:schemeClr>
            </a:gs>
            <a:gs pos="100000">
              <a:schemeClr val="bg2">
                <a:shade val="98000"/>
                <a:satMod val="120000"/>
                <a:lumMod val="98000"/>
              </a:schemeClr>
            </a:gs>
          </a:gsLst>
          <a:path path="circle">
            <a:fillToRect l="50000" t="50000" r="100000" b="10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70019B-E6FA-9149-BCC0-84EBEC340355}" type="datetimeFigureOut">
              <a:rPr lang="en-US" smtClean="0"/>
              <a:t>11/5/2024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8E3E0-0B31-3C46-AB81-4BB6FD0AE8A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                  </a:t>
            </a:r>
            <a:r>
              <a:rPr lang="en-US" b="1"/>
              <a:t>CSV FILE ANALYZER</a:t>
            </a:r>
          </a:p>
        </p:txBody>
      </p:sp>
      <p:sp>
        <p:nvSpPr>
          <p:cNvPr id="3" name="Content Placeholder 2"/>
          <p:cNvSpPr>
            <a:spLocks noGrp="1"/>
          </p:cNvSpPr>
          <p:nvPr>
            <p:ph idx="1"/>
          </p:nvPr>
        </p:nvSpPr>
        <p:spPr/>
        <p:txBody>
          <a:bodyPr/>
          <a:lstStyle/>
          <a:p>
            <a:endParaRPr lang="en-US" dirty="0"/>
          </a:p>
          <a:p>
            <a:endParaRPr lang="en-US" dirty="0"/>
          </a:p>
          <a:p>
            <a:pPr marL="0" indent="0">
              <a:buNone/>
            </a:pPr>
            <a:r>
              <a:rPr lang="en-US" dirty="0"/>
              <a:t>                                </a:t>
            </a:r>
            <a:r>
              <a:rPr lang="en-US" b="1" dirty="0"/>
              <a:t>A3 10 OOPL Mini Project </a:t>
            </a:r>
          </a:p>
          <a:p>
            <a:pPr marL="0" indent="0">
              <a:buNone/>
            </a:pPr>
            <a:endParaRPr lang="en-US" dirty="0"/>
          </a:p>
          <a:p>
            <a:pPr marL="0" indent="0">
              <a:buNone/>
            </a:pPr>
            <a:r>
              <a:rPr lang="en-US" dirty="0"/>
              <a:t>Somin Shah(EXCP)-16014023057</a:t>
            </a:r>
          </a:p>
          <a:p>
            <a:pPr marL="0" indent="0">
              <a:buNone/>
            </a:pPr>
            <a:r>
              <a:rPr lang="en-US" dirty="0" err="1"/>
              <a:t>Swajeet</a:t>
            </a:r>
            <a:r>
              <a:rPr lang="en-US" dirty="0"/>
              <a:t> Salvi(EXCP)-16014023056</a:t>
            </a:r>
          </a:p>
          <a:p>
            <a:pPr marL="0" indent="0">
              <a:buNone/>
            </a:pPr>
            <a:r>
              <a:rPr lang="en-US" dirty="0"/>
              <a:t>KJ Somaiya School of Engineering November 5, 2024</a:t>
            </a:r>
          </a:p>
        </p:txBody>
      </p:sp>
      <p:pic>
        <p:nvPicPr>
          <p:cNvPr id="4" name="Picture 3"/>
          <p:cNvPicPr>
            <a:picLocks noChangeAspect="1"/>
          </p:cNvPicPr>
          <p:nvPr/>
        </p:nvPicPr>
        <p:blipFill>
          <a:blip r:embed="rId2"/>
          <a:stretch>
            <a:fillRect/>
          </a:stretch>
        </p:blipFill>
        <p:spPr>
          <a:xfrm>
            <a:off x="545465" y="0"/>
            <a:ext cx="2093595" cy="819785"/>
          </a:xfrm>
          <a:prstGeom prst="rect">
            <a:avLst/>
          </a:prstGeom>
        </p:spPr>
      </p:pic>
      <p:pic>
        <p:nvPicPr>
          <p:cNvPr id="5" name="Picture 4"/>
          <p:cNvPicPr>
            <a:picLocks noChangeAspect="1"/>
          </p:cNvPicPr>
          <p:nvPr/>
        </p:nvPicPr>
        <p:blipFill>
          <a:blip r:embed="rId3"/>
          <a:stretch>
            <a:fillRect/>
          </a:stretch>
        </p:blipFill>
        <p:spPr>
          <a:xfrm>
            <a:off x="10491470" y="0"/>
            <a:ext cx="1121410" cy="71691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64490"/>
            <a:ext cx="10515600" cy="4490085"/>
          </a:xfrm>
        </p:spPr>
        <p:txBody>
          <a:bodyPr>
            <a:normAutofit fontScale="25000" lnSpcReduction="20000"/>
          </a:bodyPr>
          <a:lstStyle/>
          <a:p>
            <a:r>
              <a:rPr lang="en-US" sz="8000" b="1"/>
              <a:t>Event Handling</a:t>
            </a:r>
          </a:p>
          <a:p>
            <a:r>
              <a:rPr lang="en-US" sz="8000"/>
              <a:t>Uses event-driven programming for actions (e.g., file loading and row selection).</a:t>
            </a:r>
          </a:p>
          <a:p>
            <a:r>
              <a:rPr lang="en-US" sz="8000"/>
              <a:t>ActionListener for buttons and TableModelListener for dynamic table updates.</a:t>
            </a:r>
          </a:p>
          <a:p>
            <a:r>
              <a:rPr lang="en-US" sz="8000" b="1"/>
              <a:t>Benefits of Using JSwing:</a:t>
            </a:r>
          </a:p>
          <a:p>
            <a:r>
              <a:rPr lang="en-US" sz="8000"/>
              <a:t>Enhances interactivity and usability for non-technical users.</a:t>
            </a:r>
          </a:p>
          <a:p>
            <a:r>
              <a:rPr lang="en-US" sz="8000"/>
              <a:t>Simplifies the process of data loading and visualization.</a:t>
            </a:r>
          </a:p>
          <a:p>
            <a:r>
              <a:rPr lang="en-US" sz="8000" b="1"/>
              <a:t>Example Workflow:</a:t>
            </a:r>
          </a:p>
          <a:p>
            <a:pPr marL="0" indent="0">
              <a:buNone/>
            </a:pPr>
            <a:r>
              <a:rPr lang="en-US" sz="8000"/>
              <a:t>     User opens the app → chooses a file with JFileChooser → CSV loads into JTable → data is ready for analysis.</a:t>
            </a:r>
          </a:p>
          <a:p>
            <a:r>
              <a:rPr lang="en-US" sz="8000" b="1"/>
              <a:t>Limitations:</a:t>
            </a:r>
            <a:endParaRPr lang="en-US" sz="8000"/>
          </a:p>
          <a:p>
            <a:r>
              <a:rPr lang="en-US" sz="8000"/>
              <a:t>Swing is not as modern as JavaFX but is still widely used for simple applications.</a:t>
            </a:r>
          </a:p>
          <a:p>
            <a:r>
              <a:rPr lang="en-US" sz="8000"/>
              <a:t>Limited visual customization without additional styling libraries.</a:t>
            </a:r>
          </a:p>
          <a:p>
            <a:r>
              <a:rPr lang="en-US" sz="8000" b="1"/>
              <a:t>Practical Applications:</a:t>
            </a:r>
            <a:endParaRPr lang="en-US" sz="8000"/>
          </a:p>
          <a:p>
            <a:r>
              <a:rPr lang="en-US" sz="8000"/>
              <a:t>Ideal for data analysts and developers needing lightweight CSV analysis tools.</a:t>
            </a:r>
          </a:p>
          <a:p>
            <a:r>
              <a:rPr lang="en-US" sz="8000"/>
              <a:t>Used in educational tools and quick data inspection applications.</a:t>
            </a:r>
          </a:p>
        </p:txBody>
      </p:sp>
      <p:pic>
        <p:nvPicPr>
          <p:cNvPr id="2" name="Picture 1">
            <a:extLst>
              <a:ext uri="{FF2B5EF4-FFF2-40B4-BE49-F238E27FC236}">
                <a16:creationId xmlns:a16="http://schemas.microsoft.com/office/drawing/2014/main" id="{FE38C151-C1BD-30DC-A959-C50AF2564189}"/>
              </a:ext>
            </a:extLst>
          </p:cNvPr>
          <p:cNvPicPr>
            <a:picLocks noChangeAspect="1"/>
          </p:cNvPicPr>
          <p:nvPr/>
        </p:nvPicPr>
        <p:blipFill>
          <a:blip r:embed="rId2"/>
          <a:stretch>
            <a:fillRect/>
          </a:stretch>
        </p:blipFill>
        <p:spPr>
          <a:xfrm>
            <a:off x="10098404" y="0"/>
            <a:ext cx="2093595" cy="819785"/>
          </a:xfrm>
          <a:prstGeom prst="rect">
            <a:avLst/>
          </a:prstGeom>
        </p:spPr>
      </p:pic>
      <p:pic>
        <p:nvPicPr>
          <p:cNvPr id="4" name="Picture 3">
            <a:extLst>
              <a:ext uri="{FF2B5EF4-FFF2-40B4-BE49-F238E27FC236}">
                <a16:creationId xmlns:a16="http://schemas.microsoft.com/office/drawing/2014/main" id="{80DA00DA-4C49-3E64-D0B0-43AEA7935322}"/>
              </a:ext>
            </a:extLst>
          </p:cNvPr>
          <p:cNvPicPr>
            <a:picLocks noChangeAspect="1"/>
          </p:cNvPicPr>
          <p:nvPr/>
        </p:nvPicPr>
        <p:blipFill>
          <a:blip r:embed="rId3"/>
          <a:stretch>
            <a:fillRect/>
          </a:stretch>
        </p:blipFill>
        <p:spPr>
          <a:xfrm>
            <a:off x="11070589" y="6141085"/>
            <a:ext cx="1121410" cy="71691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FLOWCHART</a:t>
            </a:r>
          </a:p>
        </p:txBody>
      </p:sp>
      <p:pic>
        <p:nvPicPr>
          <p:cNvPr id="4" name="Content Placeholder 3" descr="8"/>
          <p:cNvPicPr>
            <a:picLocks noGrp="1" noChangeAspect="1"/>
          </p:cNvPicPr>
          <p:nvPr>
            <p:ph idx="1"/>
          </p:nvPr>
        </p:nvPicPr>
        <p:blipFill>
          <a:blip r:embed="rId2"/>
          <a:stretch>
            <a:fillRect/>
          </a:stretch>
        </p:blipFill>
        <p:spPr>
          <a:xfrm>
            <a:off x="838200" y="1691640"/>
            <a:ext cx="9909810" cy="4578350"/>
          </a:xfrm>
          <a:prstGeom prst="rect">
            <a:avLst/>
          </a:prstGeom>
        </p:spPr>
      </p:pic>
      <p:pic>
        <p:nvPicPr>
          <p:cNvPr id="3" name="Picture 2">
            <a:extLst>
              <a:ext uri="{FF2B5EF4-FFF2-40B4-BE49-F238E27FC236}">
                <a16:creationId xmlns:a16="http://schemas.microsoft.com/office/drawing/2014/main" id="{BD047F4C-D08C-E854-3F5B-962C21EAD542}"/>
              </a:ext>
            </a:extLst>
          </p:cNvPr>
          <p:cNvPicPr>
            <a:picLocks noChangeAspect="1"/>
          </p:cNvPicPr>
          <p:nvPr/>
        </p:nvPicPr>
        <p:blipFill>
          <a:blip r:embed="rId3"/>
          <a:stretch>
            <a:fillRect/>
          </a:stretch>
        </p:blipFill>
        <p:spPr>
          <a:xfrm>
            <a:off x="10098404" y="0"/>
            <a:ext cx="2093595" cy="819785"/>
          </a:xfrm>
          <a:prstGeom prst="rect">
            <a:avLst/>
          </a:prstGeom>
        </p:spPr>
      </p:pic>
      <p:pic>
        <p:nvPicPr>
          <p:cNvPr id="5" name="Picture 4">
            <a:extLst>
              <a:ext uri="{FF2B5EF4-FFF2-40B4-BE49-F238E27FC236}">
                <a16:creationId xmlns:a16="http://schemas.microsoft.com/office/drawing/2014/main" id="{8AC6A180-258C-9D44-F8FF-8CCAB7DD4F24}"/>
              </a:ext>
            </a:extLst>
          </p:cNvPr>
          <p:cNvPicPr>
            <a:picLocks noChangeAspect="1"/>
          </p:cNvPicPr>
          <p:nvPr/>
        </p:nvPicPr>
        <p:blipFill>
          <a:blip r:embed="rId4"/>
          <a:stretch>
            <a:fillRect/>
          </a:stretch>
        </p:blipFill>
        <p:spPr>
          <a:xfrm>
            <a:off x="11070589" y="6141085"/>
            <a:ext cx="1121410" cy="71691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BLUEPRINT</a:t>
            </a:r>
          </a:p>
        </p:txBody>
      </p:sp>
      <p:pic>
        <p:nvPicPr>
          <p:cNvPr id="4" name="Content Placeholder 3" descr="7"/>
          <p:cNvPicPr>
            <a:picLocks noGrp="1" noChangeAspect="1"/>
          </p:cNvPicPr>
          <p:nvPr>
            <p:ph idx="1"/>
          </p:nvPr>
        </p:nvPicPr>
        <p:blipFill>
          <a:blip r:embed="rId2"/>
          <a:stretch>
            <a:fillRect/>
          </a:stretch>
        </p:blipFill>
        <p:spPr>
          <a:xfrm>
            <a:off x="1124585" y="1516380"/>
            <a:ext cx="10331450" cy="5003165"/>
          </a:xfrm>
          <a:prstGeom prst="rect">
            <a:avLst/>
          </a:prstGeom>
        </p:spPr>
      </p:pic>
      <p:pic>
        <p:nvPicPr>
          <p:cNvPr id="3" name="Picture 2">
            <a:extLst>
              <a:ext uri="{FF2B5EF4-FFF2-40B4-BE49-F238E27FC236}">
                <a16:creationId xmlns:a16="http://schemas.microsoft.com/office/drawing/2014/main" id="{0200DCB3-19EC-0B36-BA29-EF547AB9C7F6}"/>
              </a:ext>
            </a:extLst>
          </p:cNvPr>
          <p:cNvPicPr>
            <a:picLocks noChangeAspect="1"/>
          </p:cNvPicPr>
          <p:nvPr/>
        </p:nvPicPr>
        <p:blipFill>
          <a:blip r:embed="rId3"/>
          <a:stretch>
            <a:fillRect/>
          </a:stretch>
        </p:blipFill>
        <p:spPr>
          <a:xfrm>
            <a:off x="10098404" y="0"/>
            <a:ext cx="2093595" cy="819785"/>
          </a:xfrm>
          <a:prstGeom prst="rect">
            <a:avLst/>
          </a:prstGeom>
        </p:spPr>
      </p:pic>
      <p:pic>
        <p:nvPicPr>
          <p:cNvPr id="5" name="Picture 4">
            <a:extLst>
              <a:ext uri="{FF2B5EF4-FFF2-40B4-BE49-F238E27FC236}">
                <a16:creationId xmlns:a16="http://schemas.microsoft.com/office/drawing/2014/main" id="{F1F48827-46CC-3629-4E3D-1D609A07F3C9}"/>
              </a:ext>
            </a:extLst>
          </p:cNvPr>
          <p:cNvPicPr>
            <a:picLocks noChangeAspect="1"/>
          </p:cNvPicPr>
          <p:nvPr/>
        </p:nvPicPr>
        <p:blipFill>
          <a:blip r:embed="rId4"/>
          <a:stretch>
            <a:fillRect/>
          </a:stretch>
        </p:blipFill>
        <p:spPr>
          <a:xfrm>
            <a:off x="11070589" y="6141085"/>
            <a:ext cx="1121410" cy="71691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CHALLENGES</a:t>
            </a:r>
          </a:p>
        </p:txBody>
      </p:sp>
      <p:sp>
        <p:nvSpPr>
          <p:cNvPr id="3" name="Content Placeholder 2"/>
          <p:cNvSpPr>
            <a:spLocks noGrp="1"/>
          </p:cNvSpPr>
          <p:nvPr>
            <p:ph idx="1"/>
          </p:nvPr>
        </p:nvSpPr>
        <p:spPr/>
        <p:txBody>
          <a:bodyPr>
            <a:noAutofit/>
          </a:bodyPr>
          <a:lstStyle/>
          <a:p>
            <a:pPr marL="0" indent="0">
              <a:buNone/>
            </a:pPr>
            <a:endParaRPr lang="en-US" sz="1600"/>
          </a:p>
          <a:p>
            <a:r>
              <a:rPr lang="en-US" sz="2000"/>
              <a:t> </a:t>
            </a:r>
            <a:r>
              <a:rPr lang="en-US" sz="2000" b="1"/>
              <a:t>Plotting the graph</a:t>
            </a:r>
            <a:r>
              <a:rPr lang="en-US" sz="2000"/>
              <a:t>: There were multiple issues in plotting the graph as sometimes the data was not full converted to an array or some other technical issue. </a:t>
            </a:r>
          </a:p>
          <a:p>
            <a:endParaRPr lang="en-US" sz="2000"/>
          </a:p>
          <a:p>
            <a:endParaRPr lang="en-US" sz="2000"/>
          </a:p>
          <a:p>
            <a:r>
              <a:rPr lang="en-US" sz="2000"/>
              <a:t> </a:t>
            </a:r>
            <a:r>
              <a:rPr lang="en-US" sz="2000" b="1"/>
              <a:t>Data analysis:</a:t>
            </a:r>
            <a:r>
              <a:rPr lang="en-US" sz="2000"/>
              <a:t> Since the functions for the regression model were manually written, there were some issues in making sure whether the model were correct. </a:t>
            </a:r>
          </a:p>
          <a:p>
            <a:endParaRPr lang="en-US" sz="2000"/>
          </a:p>
        </p:txBody>
      </p:sp>
      <p:pic>
        <p:nvPicPr>
          <p:cNvPr id="4" name="Picture 3">
            <a:extLst>
              <a:ext uri="{FF2B5EF4-FFF2-40B4-BE49-F238E27FC236}">
                <a16:creationId xmlns:a16="http://schemas.microsoft.com/office/drawing/2014/main" id="{673FAAF9-99FC-25CB-C373-B98AADB2E39E}"/>
              </a:ext>
            </a:extLst>
          </p:cNvPr>
          <p:cNvPicPr>
            <a:picLocks noChangeAspect="1"/>
          </p:cNvPicPr>
          <p:nvPr/>
        </p:nvPicPr>
        <p:blipFill>
          <a:blip r:embed="rId2"/>
          <a:stretch>
            <a:fillRect/>
          </a:stretch>
        </p:blipFill>
        <p:spPr>
          <a:xfrm>
            <a:off x="10098404" y="0"/>
            <a:ext cx="2093595" cy="819785"/>
          </a:xfrm>
          <a:prstGeom prst="rect">
            <a:avLst/>
          </a:prstGeom>
        </p:spPr>
      </p:pic>
      <p:pic>
        <p:nvPicPr>
          <p:cNvPr id="5" name="Picture 4">
            <a:extLst>
              <a:ext uri="{FF2B5EF4-FFF2-40B4-BE49-F238E27FC236}">
                <a16:creationId xmlns:a16="http://schemas.microsoft.com/office/drawing/2014/main" id="{837A5B3E-1382-7D24-1DC6-177F687D91B2}"/>
              </a:ext>
            </a:extLst>
          </p:cNvPr>
          <p:cNvPicPr>
            <a:picLocks noChangeAspect="1"/>
          </p:cNvPicPr>
          <p:nvPr/>
        </p:nvPicPr>
        <p:blipFill>
          <a:blip r:embed="rId3"/>
          <a:stretch>
            <a:fillRect/>
          </a:stretch>
        </p:blipFill>
        <p:spPr>
          <a:xfrm>
            <a:off x="11070589" y="6141085"/>
            <a:ext cx="1121410" cy="71691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TESTING</a:t>
            </a:r>
          </a:p>
        </p:txBody>
      </p:sp>
      <p:sp>
        <p:nvSpPr>
          <p:cNvPr id="3" name="Content Placeholder 2"/>
          <p:cNvSpPr>
            <a:spLocks noGrp="1"/>
          </p:cNvSpPr>
          <p:nvPr>
            <p:ph idx="1"/>
          </p:nvPr>
        </p:nvSpPr>
        <p:spPr/>
        <p:txBody>
          <a:bodyPr>
            <a:normAutofit fontScale="97500"/>
          </a:bodyPr>
          <a:lstStyle/>
          <a:p>
            <a:pPr marL="0" indent="0">
              <a:buNone/>
            </a:pPr>
            <a:r>
              <a:rPr lang="en-US" b="1">
                <a:sym typeface="+mn-ea"/>
              </a:rPr>
              <a:t>1</a:t>
            </a:r>
            <a:r>
              <a:rPr lang="en-US">
                <a:sym typeface="+mn-ea"/>
              </a:rPr>
              <a:t>) </a:t>
            </a:r>
            <a:r>
              <a:rPr lang="en-US" b="1">
                <a:sym typeface="+mn-ea"/>
              </a:rPr>
              <a:t>File Choosing</a:t>
            </a:r>
            <a:r>
              <a:rPr lang="en-US">
                <a:sym typeface="+mn-ea"/>
              </a:rPr>
              <a:t>: It was important to make sure that JFileChooser was working properly and was able to import a CSV file correctly. </a:t>
            </a:r>
          </a:p>
          <a:p>
            <a:pPr marL="0" indent="0">
              <a:buNone/>
            </a:pPr>
            <a:r>
              <a:rPr lang="en-US" b="1">
                <a:sym typeface="+mn-ea"/>
              </a:rPr>
              <a:t>2</a:t>
            </a:r>
            <a:r>
              <a:rPr lang="en-US">
                <a:sym typeface="+mn-ea"/>
              </a:rPr>
              <a:t>) </a:t>
            </a:r>
            <a:r>
              <a:rPr lang="en-US" b="1">
                <a:sym typeface="+mn-ea"/>
              </a:rPr>
              <a:t>Plotting</a:t>
            </a:r>
            <a:r>
              <a:rPr lang="en-US">
                <a:sym typeface="+mn-ea"/>
              </a:rPr>
              <a:t>: After importing the CSV file, it is important to ensure that a correct and accurate graph is plotted and also based on the columns chosen by the user. </a:t>
            </a:r>
            <a:endParaRPr lang="en-US"/>
          </a:p>
          <a:p>
            <a:pPr marL="0" indent="0">
              <a:buNone/>
            </a:pPr>
            <a:r>
              <a:rPr lang="en-US" b="1">
                <a:sym typeface="+mn-ea"/>
              </a:rPr>
              <a:t>3)Multiple plotting</a:t>
            </a:r>
            <a:r>
              <a:rPr lang="en-US">
                <a:sym typeface="+mn-ea"/>
              </a:rPr>
              <a:t>: It was also important to make sure that a different plot can be generated without having to re-run the project, whether it is selecting a new column or a completely new CSV File. </a:t>
            </a:r>
            <a:endParaRPr lang="en-US"/>
          </a:p>
          <a:p>
            <a:pPr marL="0" indent="0">
              <a:buNone/>
            </a:pPr>
            <a:r>
              <a:rPr lang="en-US" b="1">
                <a:sym typeface="+mn-ea"/>
              </a:rPr>
              <a:t>4)Data Analysis</a:t>
            </a:r>
            <a:r>
              <a:rPr lang="en-US">
                <a:sym typeface="+mn-ea"/>
              </a:rPr>
              <a:t>: It was important to make sure that both the model were working properly and that there graphs are also shown properly. </a:t>
            </a:r>
            <a:endParaRPr lang="en-US"/>
          </a:p>
          <a:p>
            <a:pPr marL="0" indent="0">
              <a:buNone/>
            </a:pPr>
            <a:endParaRPr lang="en-US"/>
          </a:p>
          <a:p>
            <a:pPr marL="0" indent="0">
              <a:buNone/>
            </a:pPr>
            <a:endParaRPr lang="en-US"/>
          </a:p>
        </p:txBody>
      </p:sp>
      <p:pic>
        <p:nvPicPr>
          <p:cNvPr id="4" name="Picture 3">
            <a:extLst>
              <a:ext uri="{FF2B5EF4-FFF2-40B4-BE49-F238E27FC236}">
                <a16:creationId xmlns:a16="http://schemas.microsoft.com/office/drawing/2014/main" id="{9A6D2C49-FEF7-6C9C-C7C9-9A7F3D27E320}"/>
              </a:ext>
            </a:extLst>
          </p:cNvPr>
          <p:cNvPicPr>
            <a:picLocks noChangeAspect="1"/>
          </p:cNvPicPr>
          <p:nvPr/>
        </p:nvPicPr>
        <p:blipFill>
          <a:blip r:embed="rId2"/>
          <a:stretch>
            <a:fillRect/>
          </a:stretch>
        </p:blipFill>
        <p:spPr>
          <a:xfrm>
            <a:off x="10098404" y="0"/>
            <a:ext cx="2093595" cy="819785"/>
          </a:xfrm>
          <a:prstGeom prst="rect">
            <a:avLst/>
          </a:prstGeom>
        </p:spPr>
      </p:pic>
      <p:pic>
        <p:nvPicPr>
          <p:cNvPr id="5" name="Picture 4">
            <a:extLst>
              <a:ext uri="{FF2B5EF4-FFF2-40B4-BE49-F238E27FC236}">
                <a16:creationId xmlns:a16="http://schemas.microsoft.com/office/drawing/2014/main" id="{A7E493EB-12B7-0829-0F65-426D0D35E381}"/>
              </a:ext>
            </a:extLst>
          </p:cNvPr>
          <p:cNvPicPr>
            <a:picLocks noChangeAspect="1"/>
          </p:cNvPicPr>
          <p:nvPr/>
        </p:nvPicPr>
        <p:blipFill>
          <a:blip r:embed="rId3"/>
          <a:stretch>
            <a:fillRect/>
          </a:stretch>
        </p:blipFill>
        <p:spPr>
          <a:xfrm>
            <a:off x="11070589" y="6141085"/>
            <a:ext cx="1121410" cy="71691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1"/>
          <p:cNvPicPr>
            <a:picLocks noGrp="1" noChangeAspect="1"/>
          </p:cNvPicPr>
          <p:nvPr>
            <p:ph idx="1"/>
          </p:nvPr>
        </p:nvPicPr>
        <p:blipFill>
          <a:blip r:embed="rId2"/>
          <a:stretch>
            <a:fillRect/>
          </a:stretch>
        </p:blipFill>
        <p:spPr>
          <a:xfrm>
            <a:off x="659130" y="165735"/>
            <a:ext cx="10873740" cy="6190615"/>
          </a:xfrm>
          <a:prstGeom prst="rect">
            <a:avLst/>
          </a:prstGeom>
        </p:spPr>
      </p:pic>
      <p:pic>
        <p:nvPicPr>
          <p:cNvPr id="3" name="Picture 2">
            <a:extLst>
              <a:ext uri="{FF2B5EF4-FFF2-40B4-BE49-F238E27FC236}">
                <a16:creationId xmlns:a16="http://schemas.microsoft.com/office/drawing/2014/main" id="{26C5733D-ECAD-3B22-3D1F-35A022F59F7E}"/>
              </a:ext>
            </a:extLst>
          </p:cNvPr>
          <p:cNvPicPr>
            <a:picLocks noChangeAspect="1"/>
          </p:cNvPicPr>
          <p:nvPr/>
        </p:nvPicPr>
        <p:blipFill>
          <a:blip r:embed="rId3"/>
          <a:stretch>
            <a:fillRect/>
          </a:stretch>
        </p:blipFill>
        <p:spPr>
          <a:xfrm>
            <a:off x="10098404" y="0"/>
            <a:ext cx="2093595" cy="819785"/>
          </a:xfrm>
          <a:prstGeom prst="rect">
            <a:avLst/>
          </a:prstGeom>
        </p:spPr>
      </p:pic>
      <p:pic>
        <p:nvPicPr>
          <p:cNvPr id="5" name="Picture 4">
            <a:extLst>
              <a:ext uri="{FF2B5EF4-FFF2-40B4-BE49-F238E27FC236}">
                <a16:creationId xmlns:a16="http://schemas.microsoft.com/office/drawing/2014/main" id="{57C971EE-D9B7-67B9-2E24-16791FC60947}"/>
              </a:ext>
            </a:extLst>
          </p:cNvPr>
          <p:cNvPicPr>
            <a:picLocks noChangeAspect="1"/>
          </p:cNvPicPr>
          <p:nvPr/>
        </p:nvPicPr>
        <p:blipFill>
          <a:blip r:embed="rId4"/>
          <a:stretch>
            <a:fillRect/>
          </a:stretch>
        </p:blipFill>
        <p:spPr>
          <a:xfrm>
            <a:off x="11070589" y="6141085"/>
            <a:ext cx="1121410" cy="7169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2"/>
          <p:cNvPicPr>
            <a:picLocks noGrp="1" noChangeAspect="1"/>
          </p:cNvPicPr>
          <p:nvPr>
            <p:ph idx="1"/>
          </p:nvPr>
        </p:nvPicPr>
        <p:blipFill>
          <a:blip r:embed="rId2"/>
          <a:stretch>
            <a:fillRect/>
          </a:stretch>
        </p:blipFill>
        <p:spPr>
          <a:xfrm>
            <a:off x="864870" y="563880"/>
            <a:ext cx="10739755" cy="5613400"/>
          </a:xfrm>
          <a:prstGeom prst="rect">
            <a:avLst/>
          </a:prstGeom>
        </p:spPr>
      </p:pic>
      <p:pic>
        <p:nvPicPr>
          <p:cNvPr id="3" name="Picture 2">
            <a:extLst>
              <a:ext uri="{FF2B5EF4-FFF2-40B4-BE49-F238E27FC236}">
                <a16:creationId xmlns:a16="http://schemas.microsoft.com/office/drawing/2014/main" id="{67E07FA8-D8C6-7727-9CE9-3D052DCF26FB}"/>
              </a:ext>
            </a:extLst>
          </p:cNvPr>
          <p:cNvPicPr>
            <a:picLocks noChangeAspect="1"/>
          </p:cNvPicPr>
          <p:nvPr/>
        </p:nvPicPr>
        <p:blipFill>
          <a:blip r:embed="rId3"/>
          <a:stretch>
            <a:fillRect/>
          </a:stretch>
        </p:blipFill>
        <p:spPr>
          <a:xfrm>
            <a:off x="10098404" y="0"/>
            <a:ext cx="2093595" cy="819785"/>
          </a:xfrm>
          <a:prstGeom prst="rect">
            <a:avLst/>
          </a:prstGeom>
        </p:spPr>
      </p:pic>
      <p:pic>
        <p:nvPicPr>
          <p:cNvPr id="5" name="Picture 4">
            <a:extLst>
              <a:ext uri="{FF2B5EF4-FFF2-40B4-BE49-F238E27FC236}">
                <a16:creationId xmlns:a16="http://schemas.microsoft.com/office/drawing/2014/main" id="{D0B2AF39-1EC8-50D0-01A1-315DA8A5E26E}"/>
              </a:ext>
            </a:extLst>
          </p:cNvPr>
          <p:cNvPicPr>
            <a:picLocks noChangeAspect="1"/>
          </p:cNvPicPr>
          <p:nvPr/>
        </p:nvPicPr>
        <p:blipFill>
          <a:blip r:embed="rId4"/>
          <a:stretch>
            <a:fillRect/>
          </a:stretch>
        </p:blipFill>
        <p:spPr>
          <a:xfrm>
            <a:off x="11070589" y="6141085"/>
            <a:ext cx="1121410" cy="71691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3"/>
          <p:cNvPicPr>
            <a:picLocks noGrp="1" noChangeAspect="1"/>
          </p:cNvPicPr>
          <p:nvPr>
            <p:ph idx="1"/>
          </p:nvPr>
        </p:nvPicPr>
        <p:blipFill>
          <a:blip r:embed="rId2"/>
          <a:stretch>
            <a:fillRect/>
          </a:stretch>
        </p:blipFill>
        <p:spPr>
          <a:xfrm>
            <a:off x="838200" y="364490"/>
            <a:ext cx="10633075" cy="5812790"/>
          </a:xfrm>
          <a:prstGeom prst="rect">
            <a:avLst/>
          </a:prstGeom>
        </p:spPr>
      </p:pic>
      <p:pic>
        <p:nvPicPr>
          <p:cNvPr id="3" name="Picture 2">
            <a:extLst>
              <a:ext uri="{FF2B5EF4-FFF2-40B4-BE49-F238E27FC236}">
                <a16:creationId xmlns:a16="http://schemas.microsoft.com/office/drawing/2014/main" id="{4E001815-8DD4-68F9-E7EF-05E331D4E1A2}"/>
              </a:ext>
            </a:extLst>
          </p:cNvPr>
          <p:cNvPicPr>
            <a:picLocks noChangeAspect="1"/>
          </p:cNvPicPr>
          <p:nvPr/>
        </p:nvPicPr>
        <p:blipFill>
          <a:blip r:embed="rId3"/>
          <a:stretch>
            <a:fillRect/>
          </a:stretch>
        </p:blipFill>
        <p:spPr>
          <a:xfrm>
            <a:off x="10098404" y="0"/>
            <a:ext cx="2093595" cy="819785"/>
          </a:xfrm>
          <a:prstGeom prst="rect">
            <a:avLst/>
          </a:prstGeom>
        </p:spPr>
      </p:pic>
      <p:pic>
        <p:nvPicPr>
          <p:cNvPr id="5" name="Picture 4">
            <a:extLst>
              <a:ext uri="{FF2B5EF4-FFF2-40B4-BE49-F238E27FC236}">
                <a16:creationId xmlns:a16="http://schemas.microsoft.com/office/drawing/2014/main" id="{30B4E61D-3F82-F4C4-3A49-23A2B7B9DB10}"/>
              </a:ext>
            </a:extLst>
          </p:cNvPr>
          <p:cNvPicPr>
            <a:picLocks noChangeAspect="1"/>
          </p:cNvPicPr>
          <p:nvPr/>
        </p:nvPicPr>
        <p:blipFill>
          <a:blip r:embed="rId4"/>
          <a:stretch>
            <a:fillRect/>
          </a:stretch>
        </p:blipFill>
        <p:spPr>
          <a:xfrm>
            <a:off x="11070589" y="6141085"/>
            <a:ext cx="1121410" cy="71691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4"/>
          <p:cNvPicPr>
            <a:picLocks noGrp="1" noChangeAspect="1"/>
          </p:cNvPicPr>
          <p:nvPr>
            <p:ph idx="1"/>
          </p:nvPr>
        </p:nvPicPr>
        <p:blipFill>
          <a:blip r:embed="rId2"/>
          <a:stretch>
            <a:fillRect/>
          </a:stretch>
        </p:blipFill>
        <p:spPr>
          <a:xfrm>
            <a:off x="489585" y="620395"/>
            <a:ext cx="10984230" cy="5556885"/>
          </a:xfrm>
          <a:prstGeom prst="rect">
            <a:avLst/>
          </a:prstGeom>
        </p:spPr>
      </p:pic>
      <p:pic>
        <p:nvPicPr>
          <p:cNvPr id="3" name="Picture 2">
            <a:extLst>
              <a:ext uri="{FF2B5EF4-FFF2-40B4-BE49-F238E27FC236}">
                <a16:creationId xmlns:a16="http://schemas.microsoft.com/office/drawing/2014/main" id="{BFEEA810-0A81-F148-152F-D2B4550E45E6}"/>
              </a:ext>
            </a:extLst>
          </p:cNvPr>
          <p:cNvPicPr>
            <a:picLocks noChangeAspect="1"/>
          </p:cNvPicPr>
          <p:nvPr/>
        </p:nvPicPr>
        <p:blipFill>
          <a:blip r:embed="rId3"/>
          <a:stretch>
            <a:fillRect/>
          </a:stretch>
        </p:blipFill>
        <p:spPr>
          <a:xfrm>
            <a:off x="10098404" y="0"/>
            <a:ext cx="2093595" cy="819785"/>
          </a:xfrm>
          <a:prstGeom prst="rect">
            <a:avLst/>
          </a:prstGeom>
        </p:spPr>
      </p:pic>
      <p:pic>
        <p:nvPicPr>
          <p:cNvPr id="5" name="Picture 4">
            <a:extLst>
              <a:ext uri="{FF2B5EF4-FFF2-40B4-BE49-F238E27FC236}">
                <a16:creationId xmlns:a16="http://schemas.microsoft.com/office/drawing/2014/main" id="{7539FCAD-2F8D-2A06-C2D2-971729B29C5F}"/>
              </a:ext>
            </a:extLst>
          </p:cNvPr>
          <p:cNvPicPr>
            <a:picLocks noChangeAspect="1"/>
          </p:cNvPicPr>
          <p:nvPr/>
        </p:nvPicPr>
        <p:blipFill>
          <a:blip r:embed="rId4"/>
          <a:stretch>
            <a:fillRect/>
          </a:stretch>
        </p:blipFill>
        <p:spPr>
          <a:xfrm>
            <a:off x="11070589" y="6141085"/>
            <a:ext cx="1121410" cy="71691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5"/>
          <p:cNvPicPr>
            <a:picLocks noGrp="1" noChangeAspect="1"/>
          </p:cNvPicPr>
          <p:nvPr>
            <p:ph idx="1"/>
          </p:nvPr>
        </p:nvPicPr>
        <p:blipFill>
          <a:blip r:embed="rId2"/>
          <a:stretch>
            <a:fillRect/>
          </a:stretch>
        </p:blipFill>
        <p:spPr>
          <a:xfrm>
            <a:off x="838200" y="539115"/>
            <a:ext cx="10516235" cy="5914390"/>
          </a:xfrm>
          <a:prstGeom prst="rect">
            <a:avLst/>
          </a:prstGeom>
        </p:spPr>
      </p:pic>
      <p:pic>
        <p:nvPicPr>
          <p:cNvPr id="3" name="Picture 2">
            <a:extLst>
              <a:ext uri="{FF2B5EF4-FFF2-40B4-BE49-F238E27FC236}">
                <a16:creationId xmlns:a16="http://schemas.microsoft.com/office/drawing/2014/main" id="{FB0C7AF8-56A9-7F67-9524-84D6E9D79806}"/>
              </a:ext>
            </a:extLst>
          </p:cNvPr>
          <p:cNvPicPr>
            <a:picLocks noChangeAspect="1"/>
          </p:cNvPicPr>
          <p:nvPr/>
        </p:nvPicPr>
        <p:blipFill>
          <a:blip r:embed="rId3"/>
          <a:stretch>
            <a:fillRect/>
          </a:stretch>
        </p:blipFill>
        <p:spPr>
          <a:xfrm>
            <a:off x="10098404" y="0"/>
            <a:ext cx="2093595" cy="819785"/>
          </a:xfrm>
          <a:prstGeom prst="rect">
            <a:avLst/>
          </a:prstGeom>
        </p:spPr>
      </p:pic>
      <p:pic>
        <p:nvPicPr>
          <p:cNvPr id="5" name="Picture 4">
            <a:extLst>
              <a:ext uri="{FF2B5EF4-FFF2-40B4-BE49-F238E27FC236}">
                <a16:creationId xmlns:a16="http://schemas.microsoft.com/office/drawing/2014/main" id="{0C151EF4-0FAE-8A97-C791-B8D0B6C29056}"/>
              </a:ext>
            </a:extLst>
          </p:cNvPr>
          <p:cNvPicPr>
            <a:picLocks noChangeAspect="1"/>
          </p:cNvPicPr>
          <p:nvPr/>
        </p:nvPicPr>
        <p:blipFill>
          <a:blip r:embed="rId4"/>
          <a:stretch>
            <a:fillRect/>
          </a:stretch>
        </p:blipFill>
        <p:spPr>
          <a:xfrm>
            <a:off x="11070589" y="6141085"/>
            <a:ext cx="1121410" cy="71691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a:p>
        </p:txBody>
      </p:sp>
      <p:pic>
        <p:nvPicPr>
          <p:cNvPr id="5" name="Picture 4"/>
          <p:cNvPicPr>
            <a:picLocks noChangeAspect="1"/>
          </p:cNvPicPr>
          <p:nvPr/>
        </p:nvPicPr>
        <p:blipFill>
          <a:blip r:embed="rId2"/>
          <a:stretch>
            <a:fillRect/>
          </a:stretch>
        </p:blipFill>
        <p:spPr>
          <a:xfrm>
            <a:off x="0" y="0"/>
            <a:ext cx="12191999" cy="6858000"/>
          </a:xfrm>
          <a:prstGeom prst="rect">
            <a:avLst/>
          </a:prstGeom>
        </p:spPr>
      </p:pic>
      <p:pic>
        <p:nvPicPr>
          <p:cNvPr id="6" name="Picture 5">
            <a:extLst>
              <a:ext uri="{FF2B5EF4-FFF2-40B4-BE49-F238E27FC236}">
                <a16:creationId xmlns:a16="http://schemas.microsoft.com/office/drawing/2014/main" id="{36C15598-B263-A7ED-87F6-3E4206ED946F}"/>
              </a:ext>
            </a:extLst>
          </p:cNvPr>
          <p:cNvPicPr>
            <a:picLocks noChangeAspect="1"/>
          </p:cNvPicPr>
          <p:nvPr/>
        </p:nvPicPr>
        <p:blipFill>
          <a:blip r:embed="rId3"/>
          <a:stretch>
            <a:fillRect/>
          </a:stretch>
        </p:blipFill>
        <p:spPr>
          <a:xfrm>
            <a:off x="10098404" y="0"/>
            <a:ext cx="2093595" cy="819785"/>
          </a:xfrm>
          <a:prstGeom prst="rect">
            <a:avLst/>
          </a:prstGeom>
        </p:spPr>
      </p:pic>
      <p:pic>
        <p:nvPicPr>
          <p:cNvPr id="7" name="Picture 6">
            <a:extLst>
              <a:ext uri="{FF2B5EF4-FFF2-40B4-BE49-F238E27FC236}">
                <a16:creationId xmlns:a16="http://schemas.microsoft.com/office/drawing/2014/main" id="{95667770-E83A-8604-BD46-727FD394A586}"/>
              </a:ext>
            </a:extLst>
          </p:cNvPr>
          <p:cNvPicPr>
            <a:picLocks noChangeAspect="1"/>
          </p:cNvPicPr>
          <p:nvPr/>
        </p:nvPicPr>
        <p:blipFill>
          <a:blip r:embed="rId4"/>
          <a:stretch>
            <a:fillRect/>
          </a:stretch>
        </p:blipFill>
        <p:spPr>
          <a:xfrm>
            <a:off x="11070589" y="6141085"/>
            <a:ext cx="1121410" cy="71691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5" name="Content Placeholder 4"/>
          <p:cNvSpPr>
            <a:spLocks noGrp="1"/>
          </p:cNvSpPr>
          <p:nvPr>
            <p:ph idx="1"/>
          </p:nvPr>
        </p:nvSpPr>
        <p:spPr/>
        <p:txBody>
          <a:bodyPr/>
          <a:lstStyle/>
          <a:p>
            <a:r>
              <a:rPr lang="en-US"/>
              <a:t>This prototype is able to meet the expectations and standards that were set before developing it. It is now able to be a productive tool for users allowing them to efficiently analyze data. It can prove to be an incredible time saver, prevent ing repetitive programming. Linear regression and logistic regression are two of the most common models used by Data analysts, especially beginners. This allows them to learn better and apply their skills at a more efficient scale. </a:t>
            </a:r>
          </a:p>
        </p:txBody>
      </p:sp>
      <p:pic>
        <p:nvPicPr>
          <p:cNvPr id="3" name="Picture 2">
            <a:extLst>
              <a:ext uri="{FF2B5EF4-FFF2-40B4-BE49-F238E27FC236}">
                <a16:creationId xmlns:a16="http://schemas.microsoft.com/office/drawing/2014/main" id="{98B3997A-DFFE-57F1-7D4A-6559FED946CA}"/>
              </a:ext>
            </a:extLst>
          </p:cNvPr>
          <p:cNvPicPr>
            <a:picLocks noChangeAspect="1"/>
          </p:cNvPicPr>
          <p:nvPr/>
        </p:nvPicPr>
        <p:blipFill>
          <a:blip r:embed="rId2"/>
          <a:stretch>
            <a:fillRect/>
          </a:stretch>
        </p:blipFill>
        <p:spPr>
          <a:xfrm>
            <a:off x="10098404" y="0"/>
            <a:ext cx="2093595" cy="819785"/>
          </a:xfrm>
          <a:prstGeom prst="rect">
            <a:avLst/>
          </a:prstGeom>
        </p:spPr>
      </p:pic>
      <p:pic>
        <p:nvPicPr>
          <p:cNvPr id="4" name="Picture 3">
            <a:extLst>
              <a:ext uri="{FF2B5EF4-FFF2-40B4-BE49-F238E27FC236}">
                <a16:creationId xmlns:a16="http://schemas.microsoft.com/office/drawing/2014/main" id="{1873572B-B6EC-30ED-1FE1-3E3357B88539}"/>
              </a:ext>
            </a:extLst>
          </p:cNvPr>
          <p:cNvPicPr>
            <a:picLocks noChangeAspect="1"/>
          </p:cNvPicPr>
          <p:nvPr/>
        </p:nvPicPr>
        <p:blipFill>
          <a:blip r:embed="rId3"/>
          <a:stretch>
            <a:fillRect/>
          </a:stretch>
        </p:blipFill>
        <p:spPr>
          <a:xfrm>
            <a:off x="11070589" y="6141085"/>
            <a:ext cx="1121410" cy="71691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1"/>
            <a:ext cx="11353800" cy="1385888"/>
          </a:xfrm>
        </p:spPr>
        <p:txBody>
          <a:bodyPr/>
          <a:lstStyle/>
          <a:p>
            <a:r>
              <a:rPr lang="en-US" dirty="0"/>
              <a:t>FUTURE DEVELOPMENTS</a:t>
            </a:r>
          </a:p>
        </p:txBody>
      </p:sp>
      <p:sp>
        <p:nvSpPr>
          <p:cNvPr id="3" name="Content Placeholder 2"/>
          <p:cNvSpPr>
            <a:spLocks noGrp="1"/>
          </p:cNvSpPr>
          <p:nvPr>
            <p:ph idx="1"/>
          </p:nvPr>
        </p:nvSpPr>
        <p:spPr>
          <a:xfrm>
            <a:off x="0" y="1506070"/>
            <a:ext cx="12192000" cy="5351929"/>
          </a:xfrm>
        </p:spPr>
        <p:txBody>
          <a:bodyPr>
            <a:normAutofit fontScale="55000" lnSpcReduction="20000"/>
          </a:bodyPr>
          <a:lstStyle/>
          <a:p>
            <a:r>
              <a:rPr lang="en-IN" sz="3200" b="1" dirty="0"/>
              <a:t>1. AI-Driven Insights and Recommendations</a:t>
            </a:r>
          </a:p>
          <a:p>
            <a:pPr>
              <a:buFont typeface="Arial" panose="020B0704020202020204" pitchFamily="34" charset="0"/>
              <a:buChar char="•"/>
            </a:pPr>
            <a:r>
              <a:rPr lang="en-IN" sz="3200" b="1" dirty="0"/>
              <a:t>Automated Insights Generation</a:t>
            </a:r>
            <a:r>
              <a:rPr lang="en-IN" sz="3200" dirty="0"/>
              <a:t>: Use AI to automatically generate key insights from the data, such as trends, anomalies, or patterns that may be of interest.</a:t>
            </a:r>
          </a:p>
          <a:p>
            <a:pPr>
              <a:buFont typeface="Arial" panose="020B0704020202020204" pitchFamily="34" charset="0"/>
              <a:buChar char="•"/>
            </a:pPr>
            <a:r>
              <a:rPr lang="en-IN" sz="3200" b="1" dirty="0"/>
              <a:t>Personalized Recommendations</a:t>
            </a:r>
            <a:r>
              <a:rPr lang="en-IN" sz="3200" dirty="0"/>
              <a:t>: Provide personalized data transformation or analysis suggestions based on the user’s past actions or common workflows in similar data.</a:t>
            </a:r>
          </a:p>
          <a:p>
            <a:pPr>
              <a:buFont typeface="Arial" panose="020B0704020202020204" pitchFamily="34" charset="0"/>
              <a:buChar char="•"/>
            </a:pPr>
            <a:r>
              <a:rPr lang="en-IN" sz="3200" b="1" dirty="0"/>
              <a:t>Anomaly Detection</a:t>
            </a:r>
            <a:r>
              <a:rPr lang="en-IN" sz="3200" dirty="0"/>
              <a:t>: Implement AI algorithms to detect outliers or unusual data patterns and alert users to investigate these anomalies.</a:t>
            </a:r>
          </a:p>
          <a:p>
            <a:r>
              <a:rPr lang="en-IN" sz="3200" b="1" dirty="0"/>
              <a:t>2. Natural Language Processing (NLP) Interface</a:t>
            </a:r>
          </a:p>
          <a:p>
            <a:pPr>
              <a:buFont typeface="Arial" panose="020B0704020202020204" pitchFamily="34" charset="0"/>
              <a:buChar char="•"/>
            </a:pPr>
            <a:r>
              <a:rPr lang="en-IN" sz="3200" b="1" dirty="0"/>
              <a:t>Chatbot Assistance</a:t>
            </a:r>
            <a:r>
              <a:rPr lang="en-IN" sz="3200" dirty="0"/>
              <a:t>: Integrate a chatbot within the tool to let users ask questions about their data in natural language (e.g., "Show me the highest sales in 2021").</a:t>
            </a:r>
          </a:p>
          <a:p>
            <a:pPr>
              <a:buFont typeface="Arial" panose="020B0704020202020204" pitchFamily="34" charset="0"/>
              <a:buChar char="•"/>
            </a:pPr>
            <a:r>
              <a:rPr lang="en-IN" sz="3200" b="1" dirty="0"/>
              <a:t>Voice Commands</a:t>
            </a:r>
            <a:r>
              <a:rPr lang="en-IN" sz="3200" dirty="0"/>
              <a:t>: Add voice recognition to allow users to perform actions or queries by speaking, making it easier to interact with the data without needing to click.</a:t>
            </a:r>
          </a:p>
          <a:p>
            <a:pPr>
              <a:buFont typeface="Arial" panose="020B0704020202020204" pitchFamily="34" charset="0"/>
              <a:buChar char="•"/>
            </a:pPr>
            <a:r>
              <a:rPr lang="en-IN" sz="3200" b="1" dirty="0"/>
              <a:t>Automatic Data Summarization</a:t>
            </a:r>
            <a:r>
              <a:rPr lang="en-IN" sz="3200" dirty="0"/>
              <a:t>: Use NLP to summarize large datasets in plain language, highlighting key statistics and trends in a readable format.</a:t>
            </a:r>
          </a:p>
          <a:p>
            <a:r>
              <a:rPr lang="en-IN" sz="3200" b="1" dirty="0"/>
              <a:t>3. Augmented Reality (AR) and Virtual Reality (VR) Integration</a:t>
            </a:r>
          </a:p>
          <a:p>
            <a:pPr>
              <a:buFont typeface="Arial" panose="020B0704020202020204" pitchFamily="34" charset="0"/>
              <a:buChar char="•"/>
            </a:pPr>
            <a:r>
              <a:rPr lang="en-IN" sz="3200" b="1" dirty="0"/>
              <a:t>AR Data Visualization</a:t>
            </a:r>
            <a:r>
              <a:rPr lang="en-IN" sz="3200" dirty="0"/>
              <a:t>: Allow users to view 3D data visualizations in augmented reality, where data points and trends are displayed in the physical world via AR glasses or mobile devices.</a:t>
            </a:r>
          </a:p>
          <a:p>
            <a:pPr>
              <a:buFont typeface="Arial" panose="020B0704020202020204" pitchFamily="34" charset="0"/>
              <a:buChar char="•"/>
            </a:pPr>
            <a:r>
              <a:rPr lang="en-IN" sz="3200" b="1" dirty="0"/>
              <a:t>VR Collaboration</a:t>
            </a:r>
            <a:r>
              <a:rPr lang="en-IN" sz="3200" dirty="0"/>
              <a:t>: Enable users to enter a virtual environment where they can collaboratively </a:t>
            </a:r>
            <a:r>
              <a:rPr lang="en-IN" sz="3200" dirty="0" err="1"/>
              <a:t>analyze</a:t>
            </a:r>
            <a:r>
              <a:rPr lang="en-IN" sz="3200" dirty="0"/>
              <a:t> and manipulate data in 3D space, providing an immersive experience.</a:t>
            </a:r>
          </a:p>
          <a:p>
            <a:endParaRPr lang="en-US" sz="4200" b="1" dirty="0"/>
          </a:p>
        </p:txBody>
      </p:sp>
      <p:sp>
        <p:nvSpPr>
          <p:cNvPr id="5" name="AutoShape 2"/>
          <p:cNvSpPr>
            <a:spLocks noChangeAspect="1" noChangeArrowheads="1"/>
          </p:cNvSpPr>
          <p:nvPr/>
        </p:nvSpPr>
        <p:spPr bwMode="auto">
          <a:xfrm>
            <a:off x="4279900" y="1612900"/>
            <a:ext cx="3632200" cy="3632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6" name="Rectangle 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a:ln>
                  <a:noFill/>
                </a:ln>
                <a:solidFill>
                  <a:schemeClr val="tx1"/>
                </a:solidFill>
                <a:effectLst/>
                <a:latin typeface="Arial" panose="020B0704020202020204" pitchFamily="34" charset="0"/>
              </a:rPr>
              <a:t> </a:t>
            </a:r>
          </a:p>
        </p:txBody>
      </p:sp>
      <p:pic>
        <p:nvPicPr>
          <p:cNvPr id="4" name="Picture 3">
            <a:extLst>
              <a:ext uri="{FF2B5EF4-FFF2-40B4-BE49-F238E27FC236}">
                <a16:creationId xmlns:a16="http://schemas.microsoft.com/office/drawing/2014/main" id="{69815695-D6CC-98D1-4A76-BFF973C50D7F}"/>
              </a:ext>
            </a:extLst>
          </p:cNvPr>
          <p:cNvPicPr>
            <a:picLocks noChangeAspect="1"/>
          </p:cNvPicPr>
          <p:nvPr/>
        </p:nvPicPr>
        <p:blipFill>
          <a:blip r:embed="rId2"/>
          <a:stretch>
            <a:fillRect/>
          </a:stretch>
        </p:blipFill>
        <p:spPr>
          <a:xfrm>
            <a:off x="10098404" y="0"/>
            <a:ext cx="2093595" cy="819785"/>
          </a:xfrm>
          <a:prstGeom prst="rect">
            <a:avLst/>
          </a:prstGeom>
        </p:spPr>
      </p:pic>
      <p:pic>
        <p:nvPicPr>
          <p:cNvPr id="7" name="Picture 6">
            <a:extLst>
              <a:ext uri="{FF2B5EF4-FFF2-40B4-BE49-F238E27FC236}">
                <a16:creationId xmlns:a16="http://schemas.microsoft.com/office/drawing/2014/main" id="{4CB6F657-0227-DEC8-135A-70DF1019BE5F}"/>
              </a:ext>
            </a:extLst>
          </p:cNvPr>
          <p:cNvPicPr>
            <a:picLocks noChangeAspect="1"/>
          </p:cNvPicPr>
          <p:nvPr/>
        </p:nvPicPr>
        <p:blipFill>
          <a:blip r:embed="rId3"/>
          <a:stretch>
            <a:fillRect/>
          </a:stretch>
        </p:blipFill>
        <p:spPr>
          <a:xfrm>
            <a:off x="11245361" y="6252817"/>
            <a:ext cx="946637" cy="60518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0" y="0"/>
            <a:ext cx="12192000" cy="6858000"/>
          </a:xfr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0" y="0"/>
            <a:ext cx="12089226" cy="6858000"/>
          </a:xfrm>
        </p:spPr>
      </p:pic>
      <p:pic>
        <p:nvPicPr>
          <p:cNvPr id="6" name="Picture 5">
            <a:extLst>
              <a:ext uri="{FF2B5EF4-FFF2-40B4-BE49-F238E27FC236}">
                <a16:creationId xmlns:a16="http://schemas.microsoft.com/office/drawing/2014/main" id="{996BB966-5958-6466-4E17-8FE9806C9A4F}"/>
              </a:ext>
            </a:extLst>
          </p:cNvPr>
          <p:cNvPicPr>
            <a:picLocks noChangeAspect="1"/>
          </p:cNvPicPr>
          <p:nvPr/>
        </p:nvPicPr>
        <p:blipFill>
          <a:blip r:embed="rId3"/>
          <a:stretch>
            <a:fillRect/>
          </a:stretch>
        </p:blipFill>
        <p:spPr>
          <a:xfrm>
            <a:off x="1121410" y="5990907"/>
            <a:ext cx="2093595" cy="819785"/>
          </a:xfrm>
          <a:prstGeom prst="rect">
            <a:avLst/>
          </a:prstGeom>
        </p:spPr>
      </p:pic>
      <p:pic>
        <p:nvPicPr>
          <p:cNvPr id="7" name="Picture 6">
            <a:extLst>
              <a:ext uri="{FF2B5EF4-FFF2-40B4-BE49-F238E27FC236}">
                <a16:creationId xmlns:a16="http://schemas.microsoft.com/office/drawing/2014/main" id="{A898F77B-DF77-14B3-1E8B-3F97175C95EF}"/>
              </a:ext>
            </a:extLst>
          </p:cNvPr>
          <p:cNvPicPr>
            <a:picLocks noChangeAspect="1"/>
          </p:cNvPicPr>
          <p:nvPr/>
        </p:nvPicPr>
        <p:blipFill>
          <a:blip r:embed="rId4"/>
          <a:stretch>
            <a:fillRect/>
          </a:stretch>
        </p:blipFill>
        <p:spPr>
          <a:xfrm>
            <a:off x="0" y="6141085"/>
            <a:ext cx="1121410" cy="71691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0" y="0"/>
            <a:ext cx="12192000" cy="6858000"/>
          </a:xfrm>
        </p:spPr>
      </p:pic>
      <p:pic>
        <p:nvPicPr>
          <p:cNvPr id="3" name="Picture 2">
            <a:extLst>
              <a:ext uri="{FF2B5EF4-FFF2-40B4-BE49-F238E27FC236}">
                <a16:creationId xmlns:a16="http://schemas.microsoft.com/office/drawing/2014/main" id="{AE1DF341-3301-01D4-A118-F8DF729761C1}"/>
              </a:ext>
            </a:extLst>
          </p:cNvPr>
          <p:cNvPicPr>
            <a:picLocks noChangeAspect="1"/>
          </p:cNvPicPr>
          <p:nvPr/>
        </p:nvPicPr>
        <p:blipFill>
          <a:blip r:embed="rId3"/>
          <a:stretch>
            <a:fillRect/>
          </a:stretch>
        </p:blipFill>
        <p:spPr>
          <a:xfrm>
            <a:off x="10098404" y="0"/>
            <a:ext cx="2093595" cy="819785"/>
          </a:xfrm>
          <a:prstGeom prst="rect">
            <a:avLst/>
          </a:prstGeom>
        </p:spPr>
      </p:pic>
      <p:pic>
        <p:nvPicPr>
          <p:cNvPr id="4" name="Picture 3">
            <a:extLst>
              <a:ext uri="{FF2B5EF4-FFF2-40B4-BE49-F238E27FC236}">
                <a16:creationId xmlns:a16="http://schemas.microsoft.com/office/drawing/2014/main" id="{D0840337-D77E-ACD6-A2D5-9D695C4BCDCB}"/>
              </a:ext>
            </a:extLst>
          </p:cNvPr>
          <p:cNvPicPr>
            <a:picLocks noChangeAspect="1"/>
          </p:cNvPicPr>
          <p:nvPr/>
        </p:nvPicPr>
        <p:blipFill>
          <a:blip r:embed="rId4"/>
          <a:stretch>
            <a:fillRect/>
          </a:stretch>
        </p:blipFill>
        <p:spPr>
          <a:xfrm>
            <a:off x="11070589" y="6141085"/>
            <a:ext cx="1121410" cy="71691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0" y="0"/>
            <a:ext cx="12276197" cy="6858000"/>
          </a:xfrm>
        </p:spPr>
      </p:pic>
      <p:pic>
        <p:nvPicPr>
          <p:cNvPr id="3" name="Picture 2">
            <a:extLst>
              <a:ext uri="{FF2B5EF4-FFF2-40B4-BE49-F238E27FC236}">
                <a16:creationId xmlns:a16="http://schemas.microsoft.com/office/drawing/2014/main" id="{C2B41DE0-8417-583D-B96F-5267591DFCCF}"/>
              </a:ext>
            </a:extLst>
          </p:cNvPr>
          <p:cNvPicPr>
            <a:picLocks noChangeAspect="1"/>
          </p:cNvPicPr>
          <p:nvPr/>
        </p:nvPicPr>
        <p:blipFill>
          <a:blip r:embed="rId3"/>
          <a:stretch>
            <a:fillRect/>
          </a:stretch>
        </p:blipFill>
        <p:spPr>
          <a:xfrm>
            <a:off x="0" y="0"/>
            <a:ext cx="2093595" cy="819785"/>
          </a:xfrm>
          <a:prstGeom prst="rect">
            <a:avLst/>
          </a:prstGeom>
        </p:spPr>
      </p:pic>
      <p:pic>
        <p:nvPicPr>
          <p:cNvPr id="4" name="Picture 3">
            <a:extLst>
              <a:ext uri="{FF2B5EF4-FFF2-40B4-BE49-F238E27FC236}">
                <a16:creationId xmlns:a16="http://schemas.microsoft.com/office/drawing/2014/main" id="{BBBBD106-2083-E9B4-1CE5-59D12943C2A6}"/>
              </a:ext>
            </a:extLst>
          </p:cNvPr>
          <p:cNvPicPr>
            <a:picLocks noChangeAspect="1"/>
          </p:cNvPicPr>
          <p:nvPr/>
        </p:nvPicPr>
        <p:blipFill>
          <a:blip r:embed="rId4"/>
          <a:stretch>
            <a:fillRect/>
          </a:stretch>
        </p:blipFill>
        <p:spPr>
          <a:xfrm>
            <a:off x="11070589" y="6141085"/>
            <a:ext cx="1121410" cy="71691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1" y="0"/>
            <a:ext cx="12192000" cy="6858000"/>
          </a:xfrm>
        </p:spPr>
      </p:pic>
      <p:pic>
        <p:nvPicPr>
          <p:cNvPr id="3" name="Picture 2">
            <a:extLst>
              <a:ext uri="{FF2B5EF4-FFF2-40B4-BE49-F238E27FC236}">
                <a16:creationId xmlns:a16="http://schemas.microsoft.com/office/drawing/2014/main" id="{566AC51D-D8F4-4616-D0DD-5C0F6564343A}"/>
              </a:ext>
            </a:extLst>
          </p:cNvPr>
          <p:cNvPicPr>
            <a:picLocks noChangeAspect="1"/>
          </p:cNvPicPr>
          <p:nvPr/>
        </p:nvPicPr>
        <p:blipFill>
          <a:blip r:embed="rId3"/>
          <a:stretch>
            <a:fillRect/>
          </a:stretch>
        </p:blipFill>
        <p:spPr>
          <a:xfrm>
            <a:off x="10098404" y="0"/>
            <a:ext cx="2093595" cy="819785"/>
          </a:xfrm>
          <a:prstGeom prst="rect">
            <a:avLst/>
          </a:prstGeom>
        </p:spPr>
      </p:pic>
      <p:pic>
        <p:nvPicPr>
          <p:cNvPr id="4" name="Picture 3">
            <a:extLst>
              <a:ext uri="{FF2B5EF4-FFF2-40B4-BE49-F238E27FC236}">
                <a16:creationId xmlns:a16="http://schemas.microsoft.com/office/drawing/2014/main" id="{A25838A0-A0F9-4E67-4675-6B29360E802F}"/>
              </a:ext>
            </a:extLst>
          </p:cNvPr>
          <p:cNvPicPr>
            <a:picLocks noChangeAspect="1"/>
          </p:cNvPicPr>
          <p:nvPr/>
        </p:nvPicPr>
        <p:blipFill>
          <a:blip r:embed="rId4"/>
          <a:stretch>
            <a:fillRect/>
          </a:stretch>
        </p:blipFill>
        <p:spPr>
          <a:xfrm>
            <a:off x="0" y="6141085"/>
            <a:ext cx="1121410" cy="71691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4215" y="211455"/>
            <a:ext cx="10515600" cy="1325563"/>
          </a:xfrm>
        </p:spPr>
        <p:txBody>
          <a:bodyPr/>
          <a:lstStyle/>
          <a:p>
            <a:r>
              <a:rPr lang="en-US"/>
              <a:t>Data Analysis Using CSV File Analyzer</a:t>
            </a:r>
          </a:p>
        </p:txBody>
      </p:sp>
      <p:sp>
        <p:nvSpPr>
          <p:cNvPr id="3" name="Content Placeholder 2"/>
          <p:cNvSpPr>
            <a:spLocks noGrp="1"/>
          </p:cNvSpPr>
          <p:nvPr>
            <p:ph idx="1"/>
          </p:nvPr>
        </p:nvSpPr>
        <p:spPr>
          <a:xfrm>
            <a:off x="838200" y="1384300"/>
            <a:ext cx="10515600" cy="4792980"/>
          </a:xfrm>
        </p:spPr>
        <p:txBody>
          <a:bodyPr>
            <a:noAutofit/>
          </a:bodyPr>
          <a:lstStyle/>
          <a:p>
            <a:pPr marL="0" indent="0">
              <a:buNone/>
            </a:pPr>
            <a:r>
              <a:rPr lang="en-US" sz="1300"/>
              <a:t> </a:t>
            </a:r>
            <a:r>
              <a:rPr lang="en-US" sz="1800" b="1"/>
              <a:t>Data Cleaning</a:t>
            </a:r>
            <a:r>
              <a:rPr lang="en-US" sz="1800"/>
              <a:t>: Identify and handle missing or erroneous data within the CSV file, such as empty cells, inconsistent formats, and duplicates.</a:t>
            </a:r>
          </a:p>
          <a:p>
            <a:pPr marL="0" indent="0">
              <a:buNone/>
            </a:pPr>
            <a:endParaRPr lang="en-US" sz="1800"/>
          </a:p>
          <a:p>
            <a:pPr marL="0" indent="0">
              <a:buNone/>
            </a:pPr>
            <a:r>
              <a:rPr lang="en-US" sz="1800" b="1"/>
              <a:t>Filtering and Sorting:</a:t>
            </a:r>
            <a:r>
              <a:rPr lang="en-US" sz="1800"/>
              <a:t> Allow users to sort data by columns or filter specific entries based on conditions (e.g., values greater than a threshold).</a:t>
            </a:r>
          </a:p>
          <a:p>
            <a:pPr marL="0" indent="0">
              <a:buNone/>
            </a:pPr>
            <a:endParaRPr lang="en-US" sz="1800"/>
          </a:p>
          <a:p>
            <a:pPr marL="0" indent="0">
              <a:buNone/>
            </a:pPr>
            <a:r>
              <a:rPr lang="en-US" sz="1800" b="1"/>
              <a:t>Statistical Calculations:</a:t>
            </a:r>
            <a:r>
              <a:rPr lang="en-US" sz="1800"/>
              <a:t> Implement basic statistics like mean, median, max, min, and sum for numerical data columns.</a:t>
            </a:r>
          </a:p>
          <a:p>
            <a:pPr marL="0" indent="0">
              <a:buNone/>
            </a:pPr>
            <a:endParaRPr lang="en-US" sz="1800"/>
          </a:p>
          <a:p>
            <a:pPr marL="0" indent="0">
              <a:buNone/>
            </a:pPr>
            <a:r>
              <a:rPr lang="en-US" sz="1800" b="1"/>
              <a:t>Data Aggregation</a:t>
            </a:r>
            <a:r>
              <a:rPr lang="en-US" sz="1800"/>
              <a:t>: Summarize data by grouping entries (e.g., by category or date) and calculating aggregate values like totals or averages.</a:t>
            </a:r>
          </a:p>
          <a:p>
            <a:pPr marL="0" indent="0">
              <a:buNone/>
            </a:pPr>
            <a:endParaRPr lang="en-US" sz="1800"/>
          </a:p>
          <a:p>
            <a:pPr marL="0" indent="0">
              <a:buNone/>
            </a:pPr>
            <a:r>
              <a:rPr lang="en-US" sz="1800" b="1"/>
              <a:t>Data Visualization</a:t>
            </a:r>
            <a:r>
              <a:rPr lang="en-US" sz="1800"/>
              <a:t>: Add basic charts (bar, line, pie) using Java libraries (e.g., JFreeChart) to visually represent trends in the data.</a:t>
            </a:r>
          </a:p>
          <a:p>
            <a:pPr marL="0" indent="0">
              <a:buNone/>
            </a:pPr>
            <a:endParaRPr lang="en-US" sz="1800"/>
          </a:p>
          <a:p>
            <a:pPr marL="0" indent="0">
              <a:buNone/>
            </a:pPr>
            <a:r>
              <a:rPr lang="en-US" sz="1800" b="1"/>
              <a:t>Search Functionality</a:t>
            </a:r>
            <a:r>
              <a:rPr lang="en-US" sz="1800"/>
              <a:t>: Implement search options to locate specific entries or patterns within the CSV.</a:t>
            </a:r>
          </a:p>
        </p:txBody>
      </p:sp>
      <p:pic>
        <p:nvPicPr>
          <p:cNvPr id="4" name="Picture 3">
            <a:extLst>
              <a:ext uri="{FF2B5EF4-FFF2-40B4-BE49-F238E27FC236}">
                <a16:creationId xmlns:a16="http://schemas.microsoft.com/office/drawing/2014/main" id="{B5A475CD-31B8-A28B-0323-2911316BEE5D}"/>
              </a:ext>
            </a:extLst>
          </p:cNvPr>
          <p:cNvPicPr>
            <a:picLocks noChangeAspect="1"/>
          </p:cNvPicPr>
          <p:nvPr/>
        </p:nvPicPr>
        <p:blipFill>
          <a:blip r:embed="rId2"/>
          <a:stretch>
            <a:fillRect/>
          </a:stretch>
        </p:blipFill>
        <p:spPr>
          <a:xfrm>
            <a:off x="10098404" y="0"/>
            <a:ext cx="2093595" cy="819785"/>
          </a:xfrm>
          <a:prstGeom prst="rect">
            <a:avLst/>
          </a:prstGeom>
        </p:spPr>
      </p:pic>
      <p:pic>
        <p:nvPicPr>
          <p:cNvPr id="5" name="Picture 4">
            <a:extLst>
              <a:ext uri="{FF2B5EF4-FFF2-40B4-BE49-F238E27FC236}">
                <a16:creationId xmlns:a16="http://schemas.microsoft.com/office/drawing/2014/main" id="{783311C8-8CEB-BA02-7734-6F5E7B9A7F40}"/>
              </a:ext>
            </a:extLst>
          </p:cNvPr>
          <p:cNvPicPr>
            <a:picLocks noChangeAspect="1"/>
          </p:cNvPicPr>
          <p:nvPr/>
        </p:nvPicPr>
        <p:blipFill>
          <a:blip r:embed="rId3"/>
          <a:stretch>
            <a:fillRect/>
          </a:stretch>
        </p:blipFill>
        <p:spPr>
          <a:xfrm>
            <a:off x="11070589" y="6141085"/>
            <a:ext cx="1121410" cy="71691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REGRESSION’S USED</a:t>
            </a:r>
          </a:p>
        </p:txBody>
      </p:sp>
      <p:sp>
        <p:nvSpPr>
          <p:cNvPr id="3" name="Content Placeholder 2"/>
          <p:cNvSpPr>
            <a:spLocks noGrp="1"/>
          </p:cNvSpPr>
          <p:nvPr>
            <p:ph idx="1"/>
          </p:nvPr>
        </p:nvSpPr>
        <p:spPr/>
        <p:txBody>
          <a:bodyPr>
            <a:normAutofit fontScale="90000"/>
          </a:bodyPr>
          <a:lstStyle/>
          <a:p>
            <a:r>
              <a:rPr lang="en-US" b="1"/>
              <a:t>Linear Regression</a:t>
            </a:r>
            <a:r>
              <a:rPr lang="en-US"/>
              <a:t> </a:t>
            </a:r>
          </a:p>
          <a:p>
            <a:r>
              <a:rPr lang="en-US"/>
              <a:t>Linear regression is a statistical method used to model the relationship between a dependent variable and one or more independent variables. It estimates the best-fitting line through data points, allowing predictions and insights about trends, correlations, and the strength of relationships in the data. </a:t>
            </a:r>
          </a:p>
          <a:p>
            <a:r>
              <a:rPr lang="en-US" b="1"/>
              <a:t>Logistic Regression </a:t>
            </a:r>
            <a:endParaRPr lang="en-US"/>
          </a:p>
          <a:p>
            <a:r>
              <a:rPr lang="en-US"/>
              <a:t>Logistic regression is a statistical method for modeling binary outcomes based on one or more independent variables. It estimates the probability that a given input belongs to a particular category, using a logistic function to map predicted values to a range between 0 and 1, facilitating classification tasks. </a:t>
            </a:r>
          </a:p>
        </p:txBody>
      </p:sp>
      <p:pic>
        <p:nvPicPr>
          <p:cNvPr id="4" name="Picture 3">
            <a:extLst>
              <a:ext uri="{FF2B5EF4-FFF2-40B4-BE49-F238E27FC236}">
                <a16:creationId xmlns:a16="http://schemas.microsoft.com/office/drawing/2014/main" id="{3DD07143-EF71-1B01-37E2-9127727B8F3B}"/>
              </a:ext>
            </a:extLst>
          </p:cNvPr>
          <p:cNvPicPr>
            <a:picLocks noChangeAspect="1"/>
          </p:cNvPicPr>
          <p:nvPr/>
        </p:nvPicPr>
        <p:blipFill>
          <a:blip r:embed="rId2"/>
          <a:stretch>
            <a:fillRect/>
          </a:stretch>
        </p:blipFill>
        <p:spPr>
          <a:xfrm>
            <a:off x="10098404" y="0"/>
            <a:ext cx="2093595" cy="819785"/>
          </a:xfrm>
          <a:prstGeom prst="rect">
            <a:avLst/>
          </a:prstGeom>
        </p:spPr>
      </p:pic>
      <p:pic>
        <p:nvPicPr>
          <p:cNvPr id="5" name="Picture 4">
            <a:extLst>
              <a:ext uri="{FF2B5EF4-FFF2-40B4-BE49-F238E27FC236}">
                <a16:creationId xmlns:a16="http://schemas.microsoft.com/office/drawing/2014/main" id="{BCE321D9-9A7F-166C-1D70-8BD2BE2E69A6}"/>
              </a:ext>
            </a:extLst>
          </p:cNvPr>
          <p:cNvPicPr>
            <a:picLocks noChangeAspect="1"/>
          </p:cNvPicPr>
          <p:nvPr/>
        </p:nvPicPr>
        <p:blipFill>
          <a:blip r:embed="rId3"/>
          <a:stretch>
            <a:fillRect/>
          </a:stretch>
        </p:blipFill>
        <p:spPr>
          <a:xfrm>
            <a:off x="11070589" y="6141085"/>
            <a:ext cx="1121410" cy="71691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JSwing</a:t>
            </a:r>
          </a:p>
        </p:txBody>
      </p:sp>
      <p:sp>
        <p:nvSpPr>
          <p:cNvPr id="3" name="Content Placeholder 2"/>
          <p:cNvSpPr>
            <a:spLocks noGrp="1"/>
          </p:cNvSpPr>
          <p:nvPr>
            <p:ph idx="1"/>
          </p:nvPr>
        </p:nvSpPr>
        <p:spPr>
          <a:xfrm>
            <a:off x="838200" y="1423035"/>
            <a:ext cx="10515600" cy="5175250"/>
          </a:xfrm>
        </p:spPr>
        <p:txBody>
          <a:bodyPr>
            <a:normAutofit fontScale="80000" lnSpcReduction="10000"/>
          </a:bodyPr>
          <a:lstStyle/>
          <a:p>
            <a:endParaRPr lang="en-US" dirty="0"/>
          </a:p>
          <a:p>
            <a:endParaRPr lang="en-US" dirty="0"/>
          </a:p>
          <a:p>
            <a:r>
              <a:rPr lang="en-US" dirty="0" err="1">
                <a:solidFill>
                  <a:schemeClr val="tx1"/>
                </a:solidFill>
                <a:effectLst>
                  <a:outerShdw blurRad="38100" dist="19050" dir="2700000" algn="tl" rotWithShape="0">
                    <a:schemeClr val="dk1">
                      <a:alpha val="40000"/>
                      <a:alpha val="40000"/>
                    </a:schemeClr>
                  </a:outerShdw>
                </a:effectLst>
              </a:rPr>
              <a:t>JSwing</a:t>
            </a:r>
            <a:r>
              <a:rPr lang="en-US" dirty="0">
                <a:solidFill>
                  <a:schemeClr val="tx1"/>
                </a:solidFill>
                <a:effectLst>
                  <a:outerShdw blurRad="38100" dist="19050" dir="2700000" algn="tl" rotWithShape="0">
                    <a:schemeClr val="dk1">
                      <a:alpha val="40000"/>
                      <a:alpha val="40000"/>
                    </a:schemeClr>
                  </a:outerShdw>
                </a:effectLst>
              </a:rPr>
              <a:t> is a part of Java’s Standard Library for building graphical user interfaces (GUIs).</a:t>
            </a:r>
          </a:p>
          <a:p>
            <a:r>
              <a:rPr lang="en-US" dirty="0">
                <a:solidFill>
                  <a:schemeClr val="tx1"/>
                </a:solidFill>
                <a:effectLst>
                  <a:outerShdw blurRad="38100" dist="19050" dir="2700000" algn="tl" rotWithShape="0">
                    <a:schemeClr val="dk1">
                      <a:alpha val="40000"/>
                      <a:alpha val="40000"/>
                    </a:schemeClr>
                  </a:outerShdw>
                </a:effectLst>
              </a:rPr>
              <a:t>Allows creation of interactive applications with a wide range of GUI components.</a:t>
            </a:r>
          </a:p>
          <a:p>
            <a:r>
              <a:rPr lang="en-US" dirty="0">
                <a:solidFill>
                  <a:schemeClr val="tx1"/>
                </a:solidFill>
                <a:effectLst>
                  <a:outerShdw blurRad="38100" dist="19050" dir="2700000" algn="tl" rotWithShape="0">
                    <a:schemeClr val="dk1">
                      <a:alpha val="40000"/>
                      <a:alpha val="40000"/>
                    </a:schemeClr>
                  </a:outerShdw>
                </a:effectLst>
              </a:rPr>
              <a:t>Purpose in CSV Analyzer:</a:t>
            </a:r>
          </a:p>
          <a:p>
            <a:endParaRPr lang="en-US" dirty="0">
              <a:solidFill>
                <a:schemeClr val="tx1"/>
              </a:solidFill>
              <a:effectLst>
                <a:outerShdw blurRad="38100" dist="19050" dir="2700000" algn="tl" rotWithShape="0">
                  <a:schemeClr val="dk1">
                    <a:alpha val="40000"/>
                    <a:alpha val="40000"/>
                  </a:schemeClr>
                </a:outerShdw>
              </a:effectLst>
            </a:endParaRPr>
          </a:p>
          <a:p>
            <a:r>
              <a:rPr lang="en-US" dirty="0">
                <a:solidFill>
                  <a:schemeClr val="tx1"/>
                </a:solidFill>
                <a:effectLst>
                  <a:outerShdw blurRad="38100" dist="19050" dir="2700000" algn="tl" rotWithShape="0">
                    <a:schemeClr val="dk1">
                      <a:alpha val="40000"/>
                      <a:alpha val="40000"/>
                    </a:schemeClr>
                  </a:outerShdw>
                </a:effectLst>
              </a:rPr>
              <a:t>Provides a user-friendly interface for loading, viewing, and interacting with CSV files.</a:t>
            </a:r>
          </a:p>
          <a:p>
            <a:r>
              <a:rPr lang="en-US" dirty="0">
                <a:solidFill>
                  <a:schemeClr val="tx1"/>
                </a:solidFill>
                <a:effectLst>
                  <a:outerShdw blurRad="38100" dist="19050" dir="2700000" algn="tl" rotWithShape="0">
                    <a:schemeClr val="dk1">
                      <a:alpha val="40000"/>
                      <a:alpha val="40000"/>
                    </a:schemeClr>
                  </a:outerShdw>
                </a:effectLst>
              </a:rPr>
              <a:t>Enables users to navigate and analyze CSV content visually.</a:t>
            </a:r>
          </a:p>
          <a:p>
            <a:r>
              <a:rPr lang="en-US" dirty="0">
                <a:solidFill>
                  <a:schemeClr val="tx1"/>
                </a:solidFill>
                <a:effectLst>
                  <a:outerShdw blurRad="38100" dist="19050" dir="2700000" algn="tl" rotWithShape="0">
                    <a:schemeClr val="dk1">
                      <a:alpha val="40000"/>
                      <a:alpha val="40000"/>
                    </a:schemeClr>
                  </a:outerShdw>
                </a:effectLst>
              </a:rPr>
              <a:t>Key Components:</a:t>
            </a:r>
          </a:p>
          <a:p>
            <a:endParaRPr lang="en-US" b="1" dirty="0">
              <a:solidFill>
                <a:schemeClr val="tx1"/>
              </a:solidFill>
              <a:effectLst>
                <a:outerShdw blurRad="38100" dist="19050" dir="2700000" algn="tl" rotWithShape="0">
                  <a:schemeClr val="dk1">
                    <a:alpha val="40000"/>
                    <a:alpha val="40000"/>
                  </a:schemeClr>
                </a:outerShdw>
              </a:effectLst>
            </a:endParaRPr>
          </a:p>
          <a:p>
            <a:r>
              <a:rPr lang="en-US" b="1" dirty="0" err="1">
                <a:solidFill>
                  <a:schemeClr val="tx1"/>
                </a:solidFill>
                <a:effectLst>
                  <a:outerShdw blurRad="38100" dist="19050" dir="2700000" algn="tl" rotWithShape="0">
                    <a:schemeClr val="dk1">
                      <a:alpha val="40000"/>
                      <a:alpha val="40000"/>
                    </a:schemeClr>
                  </a:outerShdw>
                </a:effectLst>
              </a:rPr>
              <a:t>JFileChooser</a:t>
            </a:r>
            <a:r>
              <a:rPr lang="en-US" b="1" dirty="0">
                <a:solidFill>
                  <a:schemeClr val="tx1"/>
                </a:solidFill>
                <a:effectLst>
                  <a:outerShdw blurRad="38100" dist="19050" dir="2700000" algn="tl" rotWithShape="0">
                    <a:schemeClr val="dk1">
                      <a:alpha val="40000"/>
                      <a:alpha val="40000"/>
                    </a:schemeClr>
                  </a:outerShdw>
                </a:effectLst>
              </a:rPr>
              <a:t>: </a:t>
            </a:r>
            <a:r>
              <a:rPr lang="en-US" dirty="0">
                <a:solidFill>
                  <a:schemeClr val="tx1"/>
                </a:solidFill>
                <a:effectLst>
                  <a:outerShdw blurRad="38100" dist="19050" dir="2700000" algn="tl" rotWithShape="0">
                    <a:schemeClr val="dk1">
                      <a:alpha val="40000"/>
                      <a:alpha val="40000"/>
                    </a:schemeClr>
                  </a:outerShdw>
                </a:effectLst>
              </a:rPr>
              <a:t>Allows users to select CSV files from their system.</a:t>
            </a:r>
          </a:p>
          <a:p>
            <a:r>
              <a:rPr lang="en-US" b="1" dirty="0" err="1">
                <a:solidFill>
                  <a:schemeClr val="tx1"/>
                </a:solidFill>
                <a:effectLst>
                  <a:outerShdw blurRad="38100" dist="19050" dir="2700000" algn="tl" rotWithShape="0">
                    <a:schemeClr val="dk1">
                      <a:alpha val="40000"/>
                      <a:alpha val="40000"/>
                    </a:schemeClr>
                  </a:outerShdw>
                </a:effectLst>
              </a:rPr>
              <a:t>JTable</a:t>
            </a:r>
            <a:r>
              <a:rPr lang="en-US" b="1" dirty="0">
                <a:solidFill>
                  <a:schemeClr val="tx1"/>
                </a:solidFill>
                <a:effectLst>
                  <a:outerShdw blurRad="38100" dist="19050" dir="2700000" algn="tl" rotWithShape="0">
                    <a:schemeClr val="dk1">
                      <a:alpha val="40000"/>
                      <a:alpha val="40000"/>
                    </a:schemeClr>
                  </a:outerShdw>
                </a:effectLst>
              </a:rPr>
              <a:t>: </a:t>
            </a:r>
            <a:r>
              <a:rPr lang="en-US" dirty="0">
                <a:solidFill>
                  <a:schemeClr val="tx1"/>
                </a:solidFill>
                <a:effectLst>
                  <a:outerShdw blurRad="38100" dist="19050" dir="2700000" algn="tl" rotWithShape="0">
                    <a:schemeClr val="dk1">
                      <a:alpha val="40000"/>
                      <a:alpha val="40000"/>
                    </a:schemeClr>
                  </a:outerShdw>
                </a:effectLst>
              </a:rPr>
              <a:t>Displays CSV data in a structured table format.</a:t>
            </a:r>
          </a:p>
          <a:p>
            <a:r>
              <a:rPr lang="en-US" b="1" dirty="0" err="1">
                <a:solidFill>
                  <a:schemeClr val="tx1"/>
                </a:solidFill>
                <a:effectLst>
                  <a:outerShdw blurRad="38100" dist="19050" dir="2700000" algn="tl" rotWithShape="0">
                    <a:schemeClr val="dk1">
                      <a:alpha val="40000"/>
                      <a:alpha val="40000"/>
                    </a:schemeClr>
                  </a:outerShdw>
                </a:effectLst>
              </a:rPr>
              <a:t>JButton</a:t>
            </a:r>
            <a:r>
              <a:rPr lang="en-US" dirty="0">
                <a:solidFill>
                  <a:schemeClr val="tx1"/>
                </a:solidFill>
                <a:effectLst>
                  <a:outerShdw blurRad="38100" dist="19050" dir="2700000" algn="tl" rotWithShape="0">
                    <a:schemeClr val="dk1">
                      <a:alpha val="40000"/>
                      <a:alpha val="40000"/>
                    </a:schemeClr>
                  </a:outerShdw>
                </a:effectLst>
              </a:rPr>
              <a:t>: Handles actions like "Load", "Clear", and "Expo</a:t>
            </a:r>
            <a:r>
              <a:rPr lang="en-US" b="1" dirty="0">
                <a:solidFill>
                  <a:schemeClr val="tx1"/>
                </a:solidFill>
                <a:effectLst>
                  <a:outerShdw blurRad="38100" dist="19050" dir="2700000" algn="tl" rotWithShape="0">
                    <a:schemeClr val="dk1">
                      <a:alpha val="40000"/>
                      <a:alpha val="40000"/>
                    </a:schemeClr>
                  </a:outerShdw>
                </a:effectLst>
              </a:rPr>
              <a:t>rt".</a:t>
            </a:r>
          </a:p>
          <a:p>
            <a:pPr marL="0" indent="0">
              <a:buNone/>
            </a:pPr>
            <a:endParaRPr lang="en-US" b="1" dirty="0">
              <a:solidFill>
                <a:schemeClr val="tx1"/>
              </a:solidFill>
              <a:effectLst>
                <a:outerShdw blurRad="38100" dist="19050" dir="2700000" algn="tl" rotWithShape="0">
                  <a:schemeClr val="dk1">
                    <a:alpha val="40000"/>
                    <a:alpha val="40000"/>
                  </a:schemeClr>
                </a:outerShdw>
              </a:effectLst>
            </a:endParaRPr>
          </a:p>
        </p:txBody>
      </p:sp>
      <p:pic>
        <p:nvPicPr>
          <p:cNvPr id="4" name="Picture 3">
            <a:extLst>
              <a:ext uri="{FF2B5EF4-FFF2-40B4-BE49-F238E27FC236}">
                <a16:creationId xmlns:a16="http://schemas.microsoft.com/office/drawing/2014/main" id="{837B812C-26A4-2821-2B06-ABC1CF779547}"/>
              </a:ext>
            </a:extLst>
          </p:cNvPr>
          <p:cNvPicPr>
            <a:picLocks noChangeAspect="1"/>
          </p:cNvPicPr>
          <p:nvPr/>
        </p:nvPicPr>
        <p:blipFill>
          <a:blip r:embed="rId2"/>
          <a:stretch>
            <a:fillRect/>
          </a:stretch>
        </p:blipFill>
        <p:spPr>
          <a:xfrm>
            <a:off x="10098404" y="0"/>
            <a:ext cx="2093595" cy="819785"/>
          </a:xfrm>
          <a:prstGeom prst="rect">
            <a:avLst/>
          </a:prstGeom>
        </p:spPr>
      </p:pic>
      <p:pic>
        <p:nvPicPr>
          <p:cNvPr id="5" name="Picture 4">
            <a:extLst>
              <a:ext uri="{FF2B5EF4-FFF2-40B4-BE49-F238E27FC236}">
                <a16:creationId xmlns:a16="http://schemas.microsoft.com/office/drawing/2014/main" id="{9CC33C1F-02EA-E0F5-B7C0-7434F967924B}"/>
              </a:ext>
            </a:extLst>
          </p:cNvPr>
          <p:cNvPicPr>
            <a:picLocks noChangeAspect="1"/>
          </p:cNvPicPr>
          <p:nvPr/>
        </p:nvPicPr>
        <p:blipFill>
          <a:blip r:embed="rId3"/>
          <a:stretch>
            <a:fillRect/>
          </a:stretch>
        </p:blipFill>
        <p:spPr>
          <a:xfrm>
            <a:off x="11070589" y="6141085"/>
            <a:ext cx="1121410" cy="71691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1053</Words>
  <Application>Microsoft Office PowerPoint</Application>
  <PresentationFormat>Widescreen</PresentationFormat>
  <Paragraphs>81</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                  CSV FILE ANALYZER</vt:lpstr>
      <vt:lpstr>PowerPoint Presentation</vt:lpstr>
      <vt:lpstr>PowerPoint Presentation</vt:lpstr>
      <vt:lpstr>PowerPoint Presentation</vt:lpstr>
      <vt:lpstr>PowerPoint Presentation</vt:lpstr>
      <vt:lpstr>PowerPoint Presentation</vt:lpstr>
      <vt:lpstr>Data Analysis Using CSV File Analyzer</vt:lpstr>
      <vt:lpstr>REGRESSION’S USED</vt:lpstr>
      <vt:lpstr>JSwing</vt:lpstr>
      <vt:lpstr>PowerPoint Presentation</vt:lpstr>
      <vt:lpstr>FLOWCHART</vt:lpstr>
      <vt:lpstr>BLUEPRINT</vt:lpstr>
      <vt:lpstr>CHALLENGES</vt:lpstr>
      <vt:lpstr>TESTING</vt:lpstr>
      <vt:lpstr>PowerPoint Presentation</vt:lpstr>
      <vt:lpstr>PowerPoint Presentation</vt:lpstr>
      <vt:lpstr>PowerPoint Presentation</vt:lpstr>
      <vt:lpstr>PowerPoint Presentation</vt:lpstr>
      <vt:lpstr>PowerPoint Presentation</vt:lpstr>
      <vt:lpstr>SUMMARY</vt:lpstr>
      <vt:lpstr>FUTURE DEVELOPMENTS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Jitendra Salvi</dc:creator>
  <cp:lastModifiedBy>Somin Shah</cp:lastModifiedBy>
  <cp:revision>6</cp:revision>
  <dcterms:created xsi:type="dcterms:W3CDTF">2024-11-05T17:19:22Z</dcterms:created>
  <dcterms:modified xsi:type="dcterms:W3CDTF">2024-11-05T17:29:11Z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2B564B23EA8A53529A532A67EC971044_43</vt:lpwstr>
  </property>
  <property fmtid="{D5CDD505-2E9C-101B-9397-08002B2CF9AE}" pid="3" name="KSOProductBuildVer">
    <vt:lpwstr>1033-6.10.1.8197</vt:lpwstr>
  </property>
</Properties>
</file>